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371" r:id="rId3"/>
    <p:sldId id="389" r:id="rId4"/>
    <p:sldId id="270" r:id="rId5"/>
    <p:sldId id="381" r:id="rId6"/>
    <p:sldId id="374" r:id="rId7"/>
    <p:sldId id="382" r:id="rId8"/>
    <p:sldId id="384" r:id="rId9"/>
    <p:sldId id="367" r:id="rId10"/>
    <p:sldId id="375" r:id="rId11"/>
    <p:sldId id="385" r:id="rId12"/>
    <p:sldId id="386" r:id="rId13"/>
    <p:sldId id="387" r:id="rId14"/>
    <p:sldId id="383" r:id="rId15"/>
    <p:sldId id="388" r:id="rId16"/>
    <p:sldId id="376" r:id="rId17"/>
    <p:sldId id="282" r:id="rId18"/>
    <p:sldId id="362" r:id="rId19"/>
    <p:sldId id="390" r:id="rId20"/>
    <p:sldId id="391" r:id="rId21"/>
    <p:sldId id="363" r:id="rId22"/>
    <p:sldId id="369" r:id="rId23"/>
    <p:sldId id="370" r:id="rId24"/>
    <p:sldId id="292" r:id="rId25"/>
    <p:sldId id="331" r:id="rId26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verpass Black" panose="020B0604020202020204" charset="0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7B6E4F-4EB4-4E95-9E56-9C3C0A1B7266}">
  <a:tblStyle styleId="{7E7B6E4F-4EB4-4E95-9E56-9C3C0A1B72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2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697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28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028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190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732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9">
          <a:extLst>
            <a:ext uri="{FF2B5EF4-FFF2-40B4-BE49-F238E27FC236}">
              <a16:creationId xmlns:a16="http://schemas.microsoft.com/office/drawing/2014/main" id="{DAB8C540-E79B-702B-3F40-971B053F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a9b21f1572_0_326:notes">
            <a:extLst>
              <a:ext uri="{FF2B5EF4-FFF2-40B4-BE49-F238E27FC236}">
                <a16:creationId xmlns:a16="http://schemas.microsoft.com/office/drawing/2014/main" id="{AA7A8066-CE0A-C307-339F-ACB83A3D08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Google Shape;2801;ga9b21f1572_0_326:notes">
            <a:extLst>
              <a:ext uri="{FF2B5EF4-FFF2-40B4-BE49-F238E27FC236}">
                <a16:creationId xmlns:a16="http://schemas.microsoft.com/office/drawing/2014/main" id="{737FA406-5F94-A550-1D05-8FF76A54A3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736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>
          <a:extLst>
            <a:ext uri="{FF2B5EF4-FFF2-40B4-BE49-F238E27FC236}">
              <a16:creationId xmlns:a16="http://schemas.microsoft.com/office/drawing/2014/main" id="{E69A9C63-D8D4-B604-AD3E-2CC9D26F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SLIDES_API1083259395_10:notes">
            <a:extLst>
              <a:ext uri="{FF2B5EF4-FFF2-40B4-BE49-F238E27FC236}">
                <a16:creationId xmlns:a16="http://schemas.microsoft.com/office/drawing/2014/main" id="{F365F762-B61B-6E00-628A-398A5410E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SLIDES_API1083259395_10:notes">
            <a:extLst>
              <a:ext uri="{FF2B5EF4-FFF2-40B4-BE49-F238E27FC236}">
                <a16:creationId xmlns:a16="http://schemas.microsoft.com/office/drawing/2014/main" id="{4C6EACC8-1F14-831F-E541-6D0D3B625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196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>
          <a:extLst>
            <a:ext uri="{FF2B5EF4-FFF2-40B4-BE49-F238E27FC236}">
              <a16:creationId xmlns:a16="http://schemas.microsoft.com/office/drawing/2014/main" id="{E69A9C63-D8D4-B604-AD3E-2CC9D26F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SLIDES_API1083259395_10:notes">
            <a:extLst>
              <a:ext uri="{FF2B5EF4-FFF2-40B4-BE49-F238E27FC236}">
                <a16:creationId xmlns:a16="http://schemas.microsoft.com/office/drawing/2014/main" id="{F365F762-B61B-6E00-628A-398A5410E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SLIDES_API1083259395_10:notes">
            <a:extLst>
              <a:ext uri="{FF2B5EF4-FFF2-40B4-BE49-F238E27FC236}">
                <a16:creationId xmlns:a16="http://schemas.microsoft.com/office/drawing/2014/main" id="{4C6EACC8-1F14-831F-E541-6D0D3B625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428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>
          <a:extLst>
            <a:ext uri="{FF2B5EF4-FFF2-40B4-BE49-F238E27FC236}">
              <a16:creationId xmlns:a16="http://schemas.microsoft.com/office/drawing/2014/main" id="{E69A9C63-D8D4-B604-AD3E-2CC9D26F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SLIDES_API1083259395_10:notes">
            <a:extLst>
              <a:ext uri="{FF2B5EF4-FFF2-40B4-BE49-F238E27FC236}">
                <a16:creationId xmlns:a16="http://schemas.microsoft.com/office/drawing/2014/main" id="{F365F762-B61B-6E00-628A-398A5410E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SLIDES_API1083259395_10:notes">
            <a:extLst>
              <a:ext uri="{FF2B5EF4-FFF2-40B4-BE49-F238E27FC236}">
                <a16:creationId xmlns:a16="http://schemas.microsoft.com/office/drawing/2014/main" id="{4C6EACC8-1F14-831F-E541-6D0D3B625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452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>
          <a:extLst>
            <a:ext uri="{FF2B5EF4-FFF2-40B4-BE49-F238E27FC236}">
              <a16:creationId xmlns:a16="http://schemas.microsoft.com/office/drawing/2014/main" id="{E69A9C63-D8D4-B604-AD3E-2CC9D26F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SLIDES_API1083259395_10:notes">
            <a:extLst>
              <a:ext uri="{FF2B5EF4-FFF2-40B4-BE49-F238E27FC236}">
                <a16:creationId xmlns:a16="http://schemas.microsoft.com/office/drawing/2014/main" id="{F365F762-B61B-6E00-628A-398A5410E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SLIDES_API1083259395_10:notes">
            <a:extLst>
              <a:ext uri="{FF2B5EF4-FFF2-40B4-BE49-F238E27FC236}">
                <a16:creationId xmlns:a16="http://schemas.microsoft.com/office/drawing/2014/main" id="{4C6EACC8-1F14-831F-E541-6D0D3B625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4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>
          <a:extLst>
            <a:ext uri="{FF2B5EF4-FFF2-40B4-BE49-F238E27FC236}">
              <a16:creationId xmlns:a16="http://schemas.microsoft.com/office/drawing/2014/main" id="{E69A9C63-D8D4-B604-AD3E-2CC9D26F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SLIDES_API1083259395_10:notes">
            <a:extLst>
              <a:ext uri="{FF2B5EF4-FFF2-40B4-BE49-F238E27FC236}">
                <a16:creationId xmlns:a16="http://schemas.microsoft.com/office/drawing/2014/main" id="{F365F762-B61B-6E00-628A-398A5410E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SLIDES_API1083259395_10:notes">
            <a:extLst>
              <a:ext uri="{FF2B5EF4-FFF2-40B4-BE49-F238E27FC236}">
                <a16:creationId xmlns:a16="http://schemas.microsoft.com/office/drawing/2014/main" id="{4C6EACC8-1F14-831F-E541-6D0D3B625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08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>
          <a:extLst>
            <a:ext uri="{FF2B5EF4-FFF2-40B4-BE49-F238E27FC236}">
              <a16:creationId xmlns:a16="http://schemas.microsoft.com/office/drawing/2014/main" id="{E69A9C63-D8D4-B604-AD3E-2CC9D26F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SLIDES_API1083259395_10:notes">
            <a:extLst>
              <a:ext uri="{FF2B5EF4-FFF2-40B4-BE49-F238E27FC236}">
                <a16:creationId xmlns:a16="http://schemas.microsoft.com/office/drawing/2014/main" id="{F365F762-B61B-6E00-628A-398A5410E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SLIDES_API1083259395_10:notes">
            <a:extLst>
              <a:ext uri="{FF2B5EF4-FFF2-40B4-BE49-F238E27FC236}">
                <a16:creationId xmlns:a16="http://schemas.microsoft.com/office/drawing/2014/main" id="{4C6EACC8-1F14-831F-E541-6D0D3B625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45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>
          <a:extLst>
            <a:ext uri="{FF2B5EF4-FFF2-40B4-BE49-F238E27FC236}">
              <a16:creationId xmlns:a16="http://schemas.microsoft.com/office/drawing/2014/main" id="{B5391AAE-1D95-D852-4585-95B7AD298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SLIDES_API1083259395_10:notes">
            <a:extLst>
              <a:ext uri="{FF2B5EF4-FFF2-40B4-BE49-F238E27FC236}">
                <a16:creationId xmlns:a16="http://schemas.microsoft.com/office/drawing/2014/main" id="{25C21565-410D-8C0D-C8EE-9D4BC9CD0C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SLIDES_API1083259395_10:notes">
            <a:extLst>
              <a:ext uri="{FF2B5EF4-FFF2-40B4-BE49-F238E27FC236}">
                <a16:creationId xmlns:a16="http://schemas.microsoft.com/office/drawing/2014/main" id="{34BB2D3E-5BD4-5CB4-C50D-13BDBE4463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436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9">
          <a:extLst>
            <a:ext uri="{FF2B5EF4-FFF2-40B4-BE49-F238E27FC236}">
              <a16:creationId xmlns:a16="http://schemas.microsoft.com/office/drawing/2014/main" id="{B60EDA86-AA23-DB28-A181-4F298163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SLIDES_API1083259395_10:notes">
            <a:extLst>
              <a:ext uri="{FF2B5EF4-FFF2-40B4-BE49-F238E27FC236}">
                <a16:creationId xmlns:a16="http://schemas.microsoft.com/office/drawing/2014/main" id="{9C76CF02-A971-EDAC-5E54-805143DC0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SLIDES_API1083259395_10:notes">
            <a:extLst>
              <a:ext uri="{FF2B5EF4-FFF2-40B4-BE49-F238E27FC236}">
                <a16:creationId xmlns:a16="http://schemas.microsoft.com/office/drawing/2014/main" id="{64697258-41EE-CD07-14AD-44A5447AAE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5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659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89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96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36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721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667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15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65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1" r:id="rId4"/>
    <p:sldLayoutId id="2147483680" r:id="rId5"/>
    <p:sldLayoutId id="2147483681" r:id="rId6"/>
    <p:sldLayoutId id="214748369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0" y="290385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499" y="1515512"/>
            <a:ext cx="6291000" cy="1566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002060"/>
                </a:solidFill>
              </a:rPr>
              <a:t>RNN, LSTM and CNN</a:t>
            </a: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305240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002060"/>
                </a:solidFill>
              </a:rPr>
              <a:t>- Ashwina Rakish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3D7FF-6E04-B827-244E-AB778F390E2E}"/>
              </a:ext>
            </a:extLst>
          </p:cNvPr>
          <p:cNvSpPr txBox="1"/>
          <p:nvPr/>
        </p:nvSpPr>
        <p:spPr>
          <a:xfrm>
            <a:off x="1189762" y="1023069"/>
            <a:ext cx="7234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solidFill>
                  <a:schemeClr val="bg2">
                    <a:lumMod val="50000"/>
                  </a:schemeClr>
                </a:solidFill>
                <a:latin typeface="Overpass Black"/>
                <a:sym typeface="Overpass Black"/>
              </a:rPr>
              <a:t>INTRODUCTION TO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does it work? – Convolution Layer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Picture 2" descr="Convolution layers in Convolutional Neural Network – IndianTechWarrior">
            <a:extLst>
              <a:ext uri="{FF2B5EF4-FFF2-40B4-BE49-F238E27FC236}">
                <a16:creationId xmlns:a16="http://schemas.microsoft.com/office/drawing/2014/main" id="{8B54955A-14BB-89C2-200E-1E09494B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15" y="1090401"/>
            <a:ext cx="6948170" cy="405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46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Effects of Convolution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07D3F-3950-AD1D-1B90-C941B2EE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54" y="1374647"/>
            <a:ext cx="7840169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58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Effects of Convolution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4397C-A81E-A8B8-EFCB-02965561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24" y="1205291"/>
            <a:ext cx="8535591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6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Effects of Convolution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8EF7F-6CA7-BD30-22B4-0DE8AAA3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" y="1535851"/>
            <a:ext cx="7811590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12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does it work? – Pooling Layer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098" name="Picture 2" descr="Max Pooling Layer | NumPyNet">
            <a:extLst>
              <a:ext uri="{FF2B5EF4-FFF2-40B4-BE49-F238E27FC236}">
                <a16:creationId xmlns:a16="http://schemas.microsoft.com/office/drawing/2014/main" id="{73DFFFD0-824F-6FC1-CBC0-FC1DE1FC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20" y="1414780"/>
            <a:ext cx="69342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4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Effects of Pooling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74F485E-A6A9-8A7E-FF35-8B28F485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26" y="969043"/>
            <a:ext cx="7377747" cy="380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04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How do all the layers come together?</a:t>
            </a:r>
          </a:p>
        </p:txBody>
      </p:sp>
      <p:pic>
        <p:nvPicPr>
          <p:cNvPr id="5122" name="Picture 2" descr="Introduction to Convolutional Neural Network - Analytics Vidhya">
            <a:extLst>
              <a:ext uri="{FF2B5EF4-FFF2-40B4-BE49-F238E27FC236}">
                <a16:creationId xmlns:a16="http://schemas.microsoft.com/office/drawing/2014/main" id="{E2B26D80-DDD8-FBF8-E5DA-013A7C2BC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" y="1135642"/>
            <a:ext cx="7487920" cy="40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97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">
          <a:extLst>
            <a:ext uri="{FF2B5EF4-FFF2-40B4-BE49-F238E27FC236}">
              <a16:creationId xmlns:a16="http://schemas.microsoft.com/office/drawing/2014/main" id="{ED5E7A70-6F9D-9642-2774-8CDDC51EC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64">
            <a:extLst>
              <a:ext uri="{FF2B5EF4-FFF2-40B4-BE49-F238E27FC236}">
                <a16:creationId xmlns:a16="http://schemas.microsoft.com/office/drawing/2014/main" id="{A1022939-42D1-03D3-245D-831397ADFE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4000" y="163975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75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02">
          <a:extLst>
            <a:ext uri="{FF2B5EF4-FFF2-40B4-BE49-F238E27FC236}">
              <a16:creationId xmlns:a16="http://schemas.microsoft.com/office/drawing/2014/main" id="{1AEDE970-BE02-8651-87B3-F7CDA07E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4">
            <a:extLst>
              <a:ext uri="{FF2B5EF4-FFF2-40B4-BE49-F238E27FC236}">
                <a16:creationId xmlns:a16="http://schemas.microsoft.com/office/drawing/2014/main" id="{D5C57BE8-2411-53CD-6EBC-822A73844D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3415" y="869314"/>
            <a:ext cx="7557170" cy="1884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500" b="1" i="0" dirty="0">
                <a:solidFill>
                  <a:srgbClr val="ECECEC"/>
                </a:solidFill>
                <a:effectLst/>
                <a:latin typeface="+mj-lt"/>
              </a:rPr>
              <a:t>Question</a:t>
            </a:r>
            <a:r>
              <a:rPr lang="en-GB" sz="3500" b="1" dirty="0">
                <a:solidFill>
                  <a:srgbClr val="ECECEC"/>
                </a:solidFill>
                <a:latin typeface="+mj-lt"/>
              </a:rPr>
              <a:t>: </a:t>
            </a:r>
            <a:r>
              <a:rPr lang="en-GB" sz="3500" dirty="0">
                <a:solidFill>
                  <a:srgbClr val="ECECEC"/>
                </a:solidFill>
                <a:latin typeface="+mj-lt"/>
              </a:rPr>
              <a:t>What are the three gates in LSTM</a:t>
            </a:r>
            <a:r>
              <a:rPr lang="en-GB" sz="4000" dirty="0">
                <a:solidFill>
                  <a:srgbClr val="ECECEC"/>
                </a:solidFill>
                <a:latin typeface="+mj-lt"/>
              </a:rPr>
              <a:t>?</a:t>
            </a:r>
            <a:endParaRPr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  <p:sp>
        <p:nvSpPr>
          <p:cNvPr id="2" name="Google Shape;3503;p74">
            <a:extLst>
              <a:ext uri="{FF2B5EF4-FFF2-40B4-BE49-F238E27FC236}">
                <a16:creationId xmlns:a16="http://schemas.microsoft.com/office/drawing/2014/main" id="{E0639199-BC42-4FC0-D110-160A491F376D}"/>
              </a:ext>
            </a:extLst>
          </p:cNvPr>
          <p:cNvSpPr txBox="1">
            <a:spLocks/>
          </p:cNvSpPr>
          <p:nvPr/>
        </p:nvSpPr>
        <p:spPr>
          <a:xfrm>
            <a:off x="793415" y="2941955"/>
            <a:ext cx="7557170" cy="10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en-IN" sz="4000" b="1" dirty="0">
                <a:solidFill>
                  <a:srgbClr val="ECECEC"/>
                </a:solidFill>
                <a:latin typeface="+mj-lt"/>
              </a:rPr>
              <a:t>Answer: </a:t>
            </a:r>
            <a:r>
              <a:rPr lang="en-IN" sz="4000" dirty="0">
                <a:solidFill>
                  <a:srgbClr val="ECECEC"/>
                </a:solidFill>
                <a:latin typeface="+mj-lt"/>
              </a:rPr>
              <a:t>Input gate, forget gate, output gate</a:t>
            </a:r>
            <a:endParaRPr lang="en-GB"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973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02">
          <a:extLst>
            <a:ext uri="{FF2B5EF4-FFF2-40B4-BE49-F238E27FC236}">
              <a16:creationId xmlns:a16="http://schemas.microsoft.com/office/drawing/2014/main" id="{1AEDE970-BE02-8651-87B3-F7CDA07E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4">
            <a:extLst>
              <a:ext uri="{FF2B5EF4-FFF2-40B4-BE49-F238E27FC236}">
                <a16:creationId xmlns:a16="http://schemas.microsoft.com/office/drawing/2014/main" id="{D5C57BE8-2411-53CD-6EBC-822A73844D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3415" y="869314"/>
            <a:ext cx="7557170" cy="1884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500" b="1" i="0" dirty="0">
                <a:solidFill>
                  <a:srgbClr val="ECECEC"/>
                </a:solidFill>
                <a:effectLst/>
                <a:latin typeface="+mj-lt"/>
              </a:rPr>
              <a:t>Question</a:t>
            </a:r>
            <a:r>
              <a:rPr lang="en-GB" sz="3500" b="1" dirty="0">
                <a:solidFill>
                  <a:srgbClr val="ECECEC"/>
                </a:solidFill>
                <a:latin typeface="+mj-lt"/>
              </a:rPr>
              <a:t>: </a:t>
            </a:r>
            <a:r>
              <a:rPr lang="en-GB" sz="3500" dirty="0">
                <a:solidFill>
                  <a:srgbClr val="ECECEC"/>
                </a:solidFill>
                <a:latin typeface="+mj-lt"/>
              </a:rPr>
              <a:t>Is LSTM a variation of RNN</a:t>
            </a:r>
            <a:r>
              <a:rPr lang="en-GB" sz="4000" dirty="0">
                <a:solidFill>
                  <a:srgbClr val="ECECEC"/>
                </a:solidFill>
                <a:latin typeface="+mj-lt"/>
              </a:rPr>
              <a:t>?</a:t>
            </a:r>
            <a:endParaRPr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  <p:sp>
        <p:nvSpPr>
          <p:cNvPr id="2" name="Google Shape;3503;p74">
            <a:extLst>
              <a:ext uri="{FF2B5EF4-FFF2-40B4-BE49-F238E27FC236}">
                <a16:creationId xmlns:a16="http://schemas.microsoft.com/office/drawing/2014/main" id="{E0639199-BC42-4FC0-D110-160A491F376D}"/>
              </a:ext>
            </a:extLst>
          </p:cNvPr>
          <p:cNvSpPr txBox="1">
            <a:spLocks/>
          </p:cNvSpPr>
          <p:nvPr/>
        </p:nvSpPr>
        <p:spPr>
          <a:xfrm>
            <a:off x="793415" y="2941955"/>
            <a:ext cx="7557170" cy="10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en-IN" sz="4000" b="1" dirty="0">
                <a:solidFill>
                  <a:srgbClr val="ECECEC"/>
                </a:solidFill>
                <a:latin typeface="+mj-lt"/>
              </a:rPr>
              <a:t>Answer: </a:t>
            </a:r>
            <a:r>
              <a:rPr lang="en-IN" sz="4000" dirty="0">
                <a:solidFill>
                  <a:srgbClr val="ECECEC"/>
                </a:solidFill>
                <a:latin typeface="+mj-lt"/>
              </a:rPr>
              <a:t>Yes</a:t>
            </a:r>
            <a:endParaRPr lang="en-GB"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924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1CD9A-888F-9E0A-D3F1-ED5C69703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Why RNN?</a:t>
            </a:r>
          </a:p>
        </p:txBody>
      </p:sp>
      <p:pic>
        <p:nvPicPr>
          <p:cNvPr id="2" name="Picture 2" descr="Sequence Learning Problems. In all of the networks that we have… | by  Parveen Khurana | Medium">
            <a:extLst>
              <a:ext uri="{FF2B5EF4-FFF2-40B4-BE49-F238E27FC236}">
                <a16:creationId xmlns:a16="http://schemas.microsoft.com/office/drawing/2014/main" id="{F9F4A99B-86EC-9058-D40D-E6E9259A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9350"/>
            <a:ext cx="9144000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D63A034D-560D-0F0E-13CD-A44249EA2F3D}"/>
              </a:ext>
            </a:extLst>
          </p:cNvPr>
          <p:cNvSpPr txBox="1">
            <a:spLocks/>
          </p:cNvSpPr>
          <p:nvPr/>
        </p:nvSpPr>
        <p:spPr>
          <a:xfrm>
            <a:off x="735750" y="1067534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GB" sz="2000" dirty="0"/>
              <a:t>Sequential Learning Problem: Previous outputs are required for the next prediction.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6678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02">
          <a:extLst>
            <a:ext uri="{FF2B5EF4-FFF2-40B4-BE49-F238E27FC236}">
              <a16:creationId xmlns:a16="http://schemas.microsoft.com/office/drawing/2014/main" id="{1AEDE970-BE02-8651-87B3-F7CDA07E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4">
            <a:extLst>
              <a:ext uri="{FF2B5EF4-FFF2-40B4-BE49-F238E27FC236}">
                <a16:creationId xmlns:a16="http://schemas.microsoft.com/office/drawing/2014/main" id="{D5C57BE8-2411-53CD-6EBC-822A73844D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3415" y="869314"/>
            <a:ext cx="7557170" cy="1884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500" b="1" i="0" dirty="0">
                <a:solidFill>
                  <a:srgbClr val="ECECEC"/>
                </a:solidFill>
                <a:effectLst/>
                <a:latin typeface="+mj-lt"/>
              </a:rPr>
              <a:t>Question</a:t>
            </a:r>
            <a:r>
              <a:rPr lang="en-GB" sz="3500" b="1" dirty="0">
                <a:solidFill>
                  <a:srgbClr val="ECECEC"/>
                </a:solidFill>
                <a:latin typeface="+mj-lt"/>
              </a:rPr>
              <a:t>: What extra component does an RNN have</a:t>
            </a:r>
            <a:r>
              <a:rPr lang="en-GB" sz="4000" dirty="0">
                <a:solidFill>
                  <a:srgbClr val="ECECEC"/>
                </a:solidFill>
                <a:latin typeface="+mj-lt"/>
              </a:rPr>
              <a:t>?</a:t>
            </a:r>
            <a:endParaRPr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  <p:sp>
        <p:nvSpPr>
          <p:cNvPr id="2" name="Google Shape;3503;p74">
            <a:extLst>
              <a:ext uri="{FF2B5EF4-FFF2-40B4-BE49-F238E27FC236}">
                <a16:creationId xmlns:a16="http://schemas.microsoft.com/office/drawing/2014/main" id="{E0639199-BC42-4FC0-D110-160A491F376D}"/>
              </a:ext>
            </a:extLst>
          </p:cNvPr>
          <p:cNvSpPr txBox="1">
            <a:spLocks/>
          </p:cNvSpPr>
          <p:nvPr/>
        </p:nvSpPr>
        <p:spPr>
          <a:xfrm>
            <a:off x="793415" y="2941955"/>
            <a:ext cx="7557170" cy="10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en-IN" sz="4000" b="1" dirty="0">
                <a:solidFill>
                  <a:srgbClr val="ECECEC"/>
                </a:solidFill>
                <a:latin typeface="+mj-lt"/>
              </a:rPr>
              <a:t>Answer: </a:t>
            </a:r>
            <a:r>
              <a:rPr lang="en-IN" sz="4000" dirty="0">
                <a:solidFill>
                  <a:srgbClr val="ECECEC"/>
                </a:solidFill>
                <a:latin typeface="+mj-lt"/>
              </a:rPr>
              <a:t>Hidden states</a:t>
            </a:r>
            <a:endParaRPr lang="en-GB"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4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02">
          <a:extLst>
            <a:ext uri="{FF2B5EF4-FFF2-40B4-BE49-F238E27FC236}">
              <a16:creationId xmlns:a16="http://schemas.microsoft.com/office/drawing/2014/main" id="{1AEDE970-BE02-8651-87B3-F7CDA07E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4">
            <a:extLst>
              <a:ext uri="{FF2B5EF4-FFF2-40B4-BE49-F238E27FC236}">
                <a16:creationId xmlns:a16="http://schemas.microsoft.com/office/drawing/2014/main" id="{D5C57BE8-2411-53CD-6EBC-822A73844D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3415" y="869314"/>
            <a:ext cx="7557170" cy="1884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500" b="1" i="0" dirty="0">
                <a:solidFill>
                  <a:srgbClr val="ECECEC"/>
                </a:solidFill>
                <a:effectLst/>
                <a:latin typeface="+mj-lt"/>
              </a:rPr>
              <a:t>Question</a:t>
            </a:r>
            <a:r>
              <a:rPr lang="en-GB" sz="3500" b="1" dirty="0">
                <a:solidFill>
                  <a:srgbClr val="ECECEC"/>
                </a:solidFill>
                <a:latin typeface="+mj-lt"/>
              </a:rPr>
              <a:t>: I performed an operation and extracted the edges from the image, is it convolution or pooling?</a:t>
            </a:r>
            <a:endParaRPr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  <p:sp>
        <p:nvSpPr>
          <p:cNvPr id="2" name="Google Shape;3503;p74">
            <a:extLst>
              <a:ext uri="{FF2B5EF4-FFF2-40B4-BE49-F238E27FC236}">
                <a16:creationId xmlns:a16="http://schemas.microsoft.com/office/drawing/2014/main" id="{E0639199-BC42-4FC0-D110-160A491F376D}"/>
              </a:ext>
            </a:extLst>
          </p:cNvPr>
          <p:cNvSpPr txBox="1">
            <a:spLocks/>
          </p:cNvSpPr>
          <p:nvPr/>
        </p:nvSpPr>
        <p:spPr>
          <a:xfrm>
            <a:off x="793415" y="3195954"/>
            <a:ext cx="7557170" cy="10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en-IN" sz="4000" b="1" dirty="0">
                <a:solidFill>
                  <a:srgbClr val="ECECEC"/>
                </a:solidFill>
                <a:latin typeface="+mj-lt"/>
              </a:rPr>
              <a:t>Answer: </a:t>
            </a:r>
            <a:r>
              <a:rPr lang="en-IN" sz="4000" dirty="0">
                <a:solidFill>
                  <a:srgbClr val="ECECEC"/>
                </a:solidFill>
                <a:latin typeface="+mj-lt"/>
              </a:rPr>
              <a:t>Convolution</a:t>
            </a:r>
            <a:endParaRPr lang="en-GB"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473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02">
          <a:extLst>
            <a:ext uri="{FF2B5EF4-FFF2-40B4-BE49-F238E27FC236}">
              <a16:creationId xmlns:a16="http://schemas.microsoft.com/office/drawing/2014/main" id="{1AEDE970-BE02-8651-87B3-F7CDA07E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4">
            <a:extLst>
              <a:ext uri="{FF2B5EF4-FFF2-40B4-BE49-F238E27FC236}">
                <a16:creationId xmlns:a16="http://schemas.microsoft.com/office/drawing/2014/main" id="{D5C57BE8-2411-53CD-6EBC-822A73844D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3415" y="869314"/>
            <a:ext cx="7557170" cy="1884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500" b="1" i="0" dirty="0">
                <a:solidFill>
                  <a:srgbClr val="ECECEC"/>
                </a:solidFill>
                <a:effectLst/>
                <a:latin typeface="+mj-lt"/>
              </a:rPr>
              <a:t>Question</a:t>
            </a:r>
            <a:r>
              <a:rPr lang="en-GB" sz="3500" b="1" dirty="0">
                <a:solidFill>
                  <a:srgbClr val="ECECEC"/>
                </a:solidFill>
                <a:latin typeface="+mj-lt"/>
              </a:rPr>
              <a:t>: I performed an operation and the image became darker, is it convolution or pooling</a:t>
            </a:r>
            <a:r>
              <a:rPr lang="en-GB" sz="3500" dirty="0">
                <a:solidFill>
                  <a:srgbClr val="ECECEC"/>
                </a:solidFill>
                <a:latin typeface="+mj-lt"/>
              </a:rPr>
              <a:t>?</a:t>
            </a:r>
            <a:endParaRPr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  <p:sp>
        <p:nvSpPr>
          <p:cNvPr id="2" name="Google Shape;3503;p74">
            <a:extLst>
              <a:ext uri="{FF2B5EF4-FFF2-40B4-BE49-F238E27FC236}">
                <a16:creationId xmlns:a16="http://schemas.microsoft.com/office/drawing/2014/main" id="{E0639199-BC42-4FC0-D110-160A491F376D}"/>
              </a:ext>
            </a:extLst>
          </p:cNvPr>
          <p:cNvSpPr txBox="1">
            <a:spLocks/>
          </p:cNvSpPr>
          <p:nvPr/>
        </p:nvSpPr>
        <p:spPr>
          <a:xfrm>
            <a:off x="793415" y="3195954"/>
            <a:ext cx="7557170" cy="10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en-IN" sz="4000" b="1" dirty="0">
                <a:solidFill>
                  <a:srgbClr val="ECECEC"/>
                </a:solidFill>
                <a:latin typeface="+mj-lt"/>
              </a:rPr>
              <a:t>Answer: </a:t>
            </a:r>
            <a:r>
              <a:rPr lang="en-IN" sz="4000" dirty="0">
                <a:solidFill>
                  <a:srgbClr val="ECECEC"/>
                </a:solidFill>
                <a:latin typeface="+mj-lt"/>
              </a:rPr>
              <a:t>Pooling</a:t>
            </a:r>
            <a:endParaRPr lang="en-GB"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26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02">
          <a:extLst>
            <a:ext uri="{FF2B5EF4-FFF2-40B4-BE49-F238E27FC236}">
              <a16:creationId xmlns:a16="http://schemas.microsoft.com/office/drawing/2014/main" id="{1AEDE970-BE02-8651-87B3-F7CDA07E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4">
            <a:extLst>
              <a:ext uri="{FF2B5EF4-FFF2-40B4-BE49-F238E27FC236}">
                <a16:creationId xmlns:a16="http://schemas.microsoft.com/office/drawing/2014/main" id="{D5C57BE8-2411-53CD-6EBC-822A73844D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3415" y="869314"/>
            <a:ext cx="7557170" cy="1884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500" b="1" i="0" dirty="0">
                <a:solidFill>
                  <a:srgbClr val="ECECEC"/>
                </a:solidFill>
                <a:effectLst/>
                <a:latin typeface="+mj-lt"/>
              </a:rPr>
              <a:t>Question</a:t>
            </a:r>
            <a:r>
              <a:rPr lang="en-GB" sz="3500" b="1" dirty="0">
                <a:solidFill>
                  <a:srgbClr val="ECECEC"/>
                </a:solidFill>
                <a:latin typeface="+mj-lt"/>
              </a:rPr>
              <a:t>: </a:t>
            </a:r>
            <a:r>
              <a:rPr lang="en-GB" sz="3500" dirty="0">
                <a:solidFill>
                  <a:srgbClr val="ECECEC"/>
                </a:solidFill>
                <a:latin typeface="+mj-lt"/>
              </a:rPr>
              <a:t>When I perform convolution does the image dimension decrease?</a:t>
            </a:r>
            <a:endParaRPr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  <p:sp>
        <p:nvSpPr>
          <p:cNvPr id="2" name="Google Shape;3503;p74">
            <a:extLst>
              <a:ext uri="{FF2B5EF4-FFF2-40B4-BE49-F238E27FC236}">
                <a16:creationId xmlns:a16="http://schemas.microsoft.com/office/drawing/2014/main" id="{E0639199-BC42-4FC0-D110-160A491F376D}"/>
              </a:ext>
            </a:extLst>
          </p:cNvPr>
          <p:cNvSpPr txBox="1">
            <a:spLocks/>
          </p:cNvSpPr>
          <p:nvPr/>
        </p:nvSpPr>
        <p:spPr>
          <a:xfrm>
            <a:off x="748965" y="2948304"/>
            <a:ext cx="7557170" cy="10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en-IN" sz="4000" b="1" dirty="0">
                <a:solidFill>
                  <a:srgbClr val="ECECEC"/>
                </a:solidFill>
                <a:latin typeface="+mj-lt"/>
              </a:rPr>
              <a:t>Answer: </a:t>
            </a:r>
            <a:r>
              <a:rPr lang="en-IN" sz="4000" dirty="0">
                <a:solidFill>
                  <a:srgbClr val="ECECEC"/>
                </a:solidFill>
                <a:latin typeface="+mj-lt"/>
              </a:rPr>
              <a:t>Yes</a:t>
            </a:r>
            <a:endParaRPr lang="en-GB"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507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02">
          <a:extLst>
            <a:ext uri="{FF2B5EF4-FFF2-40B4-BE49-F238E27FC236}">
              <a16:creationId xmlns:a16="http://schemas.microsoft.com/office/drawing/2014/main" id="{D296E179-1ED1-108B-9356-88D81F591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4">
            <a:extLst>
              <a:ext uri="{FF2B5EF4-FFF2-40B4-BE49-F238E27FC236}">
                <a16:creationId xmlns:a16="http://schemas.microsoft.com/office/drawing/2014/main" id="{DFE40854-498E-013C-88B0-05071ABB6D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3415" y="869314"/>
            <a:ext cx="7557170" cy="1884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 i="0" dirty="0">
                <a:solidFill>
                  <a:srgbClr val="ECECEC"/>
                </a:solidFill>
                <a:effectLst/>
                <a:latin typeface="+mj-lt"/>
              </a:rPr>
              <a:t>Question: </a:t>
            </a:r>
            <a:r>
              <a:rPr lang="en-GB" sz="4000" i="0" dirty="0">
                <a:solidFill>
                  <a:srgbClr val="ECECEC"/>
                </a:solidFill>
                <a:effectLst/>
                <a:latin typeface="+mj-lt"/>
              </a:rPr>
              <a:t>When I perform pooling does the image dimension decrease</a:t>
            </a:r>
            <a:endParaRPr sz="4000" dirty="0">
              <a:solidFill>
                <a:srgbClr val="FFFFF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" name="Google Shape;3503;p74">
            <a:extLst>
              <a:ext uri="{FF2B5EF4-FFF2-40B4-BE49-F238E27FC236}">
                <a16:creationId xmlns:a16="http://schemas.microsoft.com/office/drawing/2014/main" id="{AE5B9441-1DBE-48D1-C795-375DB380631D}"/>
              </a:ext>
            </a:extLst>
          </p:cNvPr>
          <p:cNvSpPr txBox="1">
            <a:spLocks/>
          </p:cNvSpPr>
          <p:nvPr/>
        </p:nvSpPr>
        <p:spPr>
          <a:xfrm>
            <a:off x="634665" y="3088005"/>
            <a:ext cx="7557170" cy="107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>
              <a:buClr>
                <a:srgbClr val="000000"/>
              </a:buClr>
              <a:buSzPts val="1100"/>
            </a:pPr>
            <a:r>
              <a:rPr lang="en-IN" sz="4000" b="1" dirty="0">
                <a:solidFill>
                  <a:srgbClr val="ECECEC"/>
                </a:solidFill>
                <a:latin typeface="+mj-lt"/>
              </a:rPr>
              <a:t>Answer: </a:t>
            </a:r>
            <a:r>
              <a:rPr lang="en-IN" sz="4000" dirty="0">
                <a:solidFill>
                  <a:srgbClr val="ECECEC"/>
                </a:solidFill>
                <a:latin typeface="+mj-lt"/>
              </a:rPr>
              <a:t>Yes</a:t>
            </a:r>
            <a:endParaRPr lang="en-GB" sz="4000" dirty="0">
              <a:solidFill>
                <a:srgbClr val="ECECEC"/>
              </a:solidFill>
              <a:latin typeface="+mj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118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502">
          <a:extLst>
            <a:ext uri="{FF2B5EF4-FFF2-40B4-BE49-F238E27FC236}">
              <a16:creationId xmlns:a16="http://schemas.microsoft.com/office/drawing/2014/main" id="{EA3D9DFC-7E46-46E0-50CB-EADC75259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4">
            <a:extLst>
              <a:ext uri="{FF2B5EF4-FFF2-40B4-BE49-F238E27FC236}">
                <a16:creationId xmlns:a16="http://schemas.microsoft.com/office/drawing/2014/main" id="{65C3436D-F8B9-7EA4-27AC-4F14AB132D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61335" y="1824354"/>
            <a:ext cx="7557170" cy="1884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6000" b="1" i="0" dirty="0">
                <a:solidFill>
                  <a:srgbClr val="ECECEC"/>
                </a:solidFill>
                <a:effectLst/>
                <a:latin typeface="Overpass Black" panose="020B0604020202020204" charset="0"/>
              </a:rPr>
              <a:t>Thank You!</a:t>
            </a:r>
            <a:endParaRPr lang="en-IN" sz="6000" dirty="0">
              <a:solidFill>
                <a:srgbClr val="ECECEC"/>
              </a:solidFill>
              <a:latin typeface="Overpass Black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949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51CD9A-888F-9E0A-D3F1-ED5C69703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Recurrent Neural Networks - RNNs</a:t>
            </a:r>
          </a:p>
        </p:txBody>
      </p:sp>
      <p:pic>
        <p:nvPicPr>
          <p:cNvPr id="1026" name="Picture 2" descr="RNN-vs-FNN">
            <a:extLst>
              <a:ext uri="{FF2B5EF4-FFF2-40B4-BE49-F238E27FC236}">
                <a16:creationId xmlns:a16="http://schemas.microsoft.com/office/drawing/2014/main" id="{C0AF2E68-48D1-64A7-B0B0-B6F08674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30" y="1313633"/>
            <a:ext cx="6286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63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xfrm>
            <a:off x="490628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RNN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216ED-5EBC-F10D-9B3D-0486FBEBB30B}"/>
              </a:ext>
            </a:extLst>
          </p:cNvPr>
          <p:cNvSpPr txBox="1"/>
          <p:nvPr/>
        </p:nvSpPr>
        <p:spPr>
          <a:xfrm>
            <a:off x="490628" y="1155683"/>
            <a:ext cx="78500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The RNN takes an input vector X and the network generates an</a:t>
            </a:r>
          </a:p>
          <a:p>
            <a:pPr algn="just"/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output vector y by scanning the data </a:t>
            </a:r>
            <a:r>
              <a:rPr lang="en-GB" sz="2000" b="1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sequentially from left to right</a:t>
            </a: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, with each time step updating the </a:t>
            </a:r>
            <a:r>
              <a:rPr lang="en-GB" sz="2000" b="1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hidden state</a:t>
            </a: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 and producing an output.</a:t>
            </a:r>
          </a:p>
          <a:p>
            <a:pPr algn="just"/>
            <a:endParaRPr lang="en-GB" sz="2000" dirty="0">
              <a:solidFill>
                <a:schemeClr val="tx2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pPr algn="just"/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Much like ANNs, RNNs also has an input, hidden and output layer.</a:t>
            </a:r>
          </a:p>
          <a:p>
            <a:pPr algn="just"/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But there are 2 major differences:</a:t>
            </a:r>
          </a:p>
          <a:p>
            <a:pPr algn="just"/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1. Input is fed to the network on a </a:t>
            </a:r>
            <a:r>
              <a:rPr lang="en-GB" sz="2000" b="1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timestep basis</a:t>
            </a: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 i.e. at t=1 we</a:t>
            </a:r>
          </a:p>
          <a:p>
            <a:pPr algn="just"/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send X11 to the network, at t=2 we send X22 and so on.</a:t>
            </a:r>
          </a:p>
          <a:p>
            <a:pPr algn="just"/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2. ANN is feed-forward whereas RNNs have a </a:t>
            </a:r>
            <a:r>
              <a:rPr lang="en-GB" sz="2000" b="1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concept of state</a:t>
            </a: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How does it work?</a:t>
            </a:r>
            <a:endParaRPr lang="en-IN" dirty="0">
              <a:solidFill>
                <a:schemeClr val="dk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216ED-5EBC-F10D-9B3D-0486FBEBB30B}"/>
              </a:ext>
            </a:extLst>
          </p:cNvPr>
          <p:cNvSpPr txBox="1"/>
          <p:nvPr/>
        </p:nvSpPr>
        <p:spPr>
          <a:xfrm>
            <a:off x="490628" y="1155683"/>
            <a:ext cx="7850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Here ,X is input, h is the hidden state, U,V and W are weights and O is output </a:t>
            </a:r>
          </a:p>
        </p:txBody>
      </p:sp>
      <p:pic>
        <p:nvPicPr>
          <p:cNvPr id="2050" name="Picture 2" descr="Recurrent Neural networks">
            <a:extLst>
              <a:ext uri="{FF2B5EF4-FFF2-40B4-BE49-F238E27FC236}">
                <a16:creationId xmlns:a16="http://schemas.microsoft.com/office/drawing/2014/main" id="{A00603C0-C398-C025-16D2-7B999E8B6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5" y="1863569"/>
            <a:ext cx="868304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688712-1E20-BBCD-2387-022F4738F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782" y="4101977"/>
            <a:ext cx="2438296" cy="104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9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LSTM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351D9-9F0F-6051-5CBF-774D24E5B7B1}"/>
              </a:ext>
            </a:extLst>
          </p:cNvPr>
          <p:cNvSpPr txBox="1"/>
          <p:nvPr/>
        </p:nvSpPr>
        <p:spPr>
          <a:xfrm>
            <a:off x="630214" y="1188720"/>
            <a:ext cx="74980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A traditional RNN has a single hidden state that is passed through time, which can make it difficult for the network to learn long-term dependencies.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LSTMs address this problem by introducing a memory cell, which is a container that can hold information for an extended period.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LSTM networks are capable of learning long-term dependencies in sequential data, which makes them well-suited for tasks such as language translation, speech recognition, and time series forecasting.</a:t>
            </a:r>
          </a:p>
        </p:txBody>
      </p:sp>
    </p:spTree>
    <p:extLst>
      <p:ext uri="{BB962C8B-B14F-4D97-AF65-F5344CB8AC3E}">
        <p14:creationId xmlns:p14="http://schemas.microsoft.com/office/powerpoint/2010/main" val="406386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LSTM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351D9-9F0F-6051-5CBF-774D24E5B7B1}"/>
              </a:ext>
            </a:extLst>
          </p:cNvPr>
          <p:cNvSpPr txBox="1"/>
          <p:nvPr/>
        </p:nvSpPr>
        <p:spPr>
          <a:xfrm>
            <a:off x="660694" y="950825"/>
            <a:ext cx="74980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Three gates input gate, forget gate, and output gate are all implemented using sigmoid functions, which produce an output between 0 and 1. These gates are trained using a backpropagation algorithm through the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The input gate</a:t>
            </a:r>
            <a:r>
              <a:rPr lang="en-GB" sz="18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 decides which information to store in the memory cell. It is trained to open when the input is important and close when it is not. – Selective Read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The forget gate</a:t>
            </a:r>
            <a:r>
              <a:rPr lang="en-GB" sz="18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 decides which information to discard from the memory cell. It is trained to open when the information is no longer important and close when it is. – Selective Forget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The output gate</a:t>
            </a:r>
            <a:r>
              <a:rPr lang="en-GB" sz="18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 is responsible for deciding which information to use for the output of the LSTM. It is trained to open when the information is important and close when it is not. – Selective Write</a:t>
            </a:r>
          </a:p>
        </p:txBody>
      </p:sp>
    </p:spTree>
    <p:extLst>
      <p:ext uri="{BB962C8B-B14F-4D97-AF65-F5344CB8AC3E}">
        <p14:creationId xmlns:p14="http://schemas.microsoft.com/office/powerpoint/2010/main" val="428670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Convolutional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D7C89-EED7-7ECB-117B-5171D116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1411729"/>
            <a:ext cx="5435600" cy="32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8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Convolutional Neural Networks?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2DC585-EECE-A12D-BDB0-68E437AC88B7}"/>
              </a:ext>
            </a:extLst>
          </p:cNvPr>
          <p:cNvSpPr txBox="1"/>
          <p:nvPr/>
        </p:nvSpPr>
        <p:spPr>
          <a:xfrm>
            <a:off x="662940" y="950825"/>
            <a:ext cx="79603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 CNNs are a type of deep neural network architecture designed for processing structured grid-like data, such as images.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 They consist of multiple layers, including convolutional layers, pooling layers, and fully connected layers (in some architectures).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 The core building blocks of CNNs are convolutional layers, which apply convolution operations to the input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 Convolutional filters (also known as kernels) are applied across the input data to extract local features.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 These filters are learned during training and capture patterns such as edges, textures, and shapes.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Georgia" panose="02040502050405020303" pitchFamily="18" charset="0"/>
              </a:rPr>
              <a:t>Pooling layers are used to reduce the spatial dimensions of the feature maps produced by convolutional layers.(max pooling and average)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2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pPr algn="just"/>
            <a:endParaRPr lang="en-GB" sz="2000" dirty="0">
              <a:solidFill>
                <a:schemeClr val="tx2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pPr algn="just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73759201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632F07"/>
      </a:dk2>
      <a:lt2>
        <a:srgbClr val="D47843"/>
      </a:lt2>
      <a:accent1>
        <a:srgbClr val="D47843"/>
      </a:accent1>
      <a:accent2>
        <a:srgbClr val="A8BAD7"/>
      </a:accent2>
      <a:accent3>
        <a:srgbClr val="9FC5E8"/>
      </a:accent3>
      <a:accent4>
        <a:srgbClr val="DC9EBD"/>
      </a:accent4>
      <a:accent5>
        <a:srgbClr val="7D93C4"/>
      </a:accent5>
      <a:accent6>
        <a:srgbClr val="DC946F"/>
      </a:accent6>
      <a:hlink>
        <a:srgbClr val="632F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692</Words>
  <Application>Microsoft Office PowerPoint</Application>
  <PresentationFormat>On-screen Show (16:9)</PresentationFormat>
  <Paragraphs>58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Overpass Black</vt:lpstr>
      <vt:lpstr>Georgia</vt:lpstr>
      <vt:lpstr>Open Sans</vt:lpstr>
      <vt:lpstr>Arial</vt:lpstr>
      <vt:lpstr>Aqua Marketing Plan by Slidego</vt:lpstr>
      <vt:lpstr>RNN, LSTM and CNN</vt:lpstr>
      <vt:lpstr>Why RNN?</vt:lpstr>
      <vt:lpstr>Recurrent Neural Networks - RNNs</vt:lpstr>
      <vt:lpstr>RNN</vt:lpstr>
      <vt:lpstr>How does it work?</vt:lpstr>
      <vt:lpstr>LSTM</vt:lpstr>
      <vt:lpstr>LSTM</vt:lpstr>
      <vt:lpstr>Convolutional Neural Networks</vt:lpstr>
      <vt:lpstr>Convolutional Neural Networks?</vt:lpstr>
      <vt:lpstr>How does it work? – Convolution Layer</vt:lpstr>
      <vt:lpstr>Effects of Convolution</vt:lpstr>
      <vt:lpstr>Effects of Convolution</vt:lpstr>
      <vt:lpstr>Effects of Convolution</vt:lpstr>
      <vt:lpstr>How does it work? – Pooling Layer</vt:lpstr>
      <vt:lpstr>Effects of Pooling</vt:lpstr>
      <vt:lpstr>How do all the layers come together?</vt:lpstr>
      <vt:lpstr>QUIZ</vt:lpstr>
      <vt:lpstr>Question: What are the three gates in LSTM?</vt:lpstr>
      <vt:lpstr>Question: Is LSTM a variation of RNN?</vt:lpstr>
      <vt:lpstr>Question: What extra component does an RNN have?</vt:lpstr>
      <vt:lpstr>Question: I performed an operation and extracted the edges from the image, is it convolution or pooling?</vt:lpstr>
      <vt:lpstr>Question: I performed an operation and the image became darker, is it convolution or pooling?</vt:lpstr>
      <vt:lpstr>Question: When I perform convolution does the image dimension decrease?</vt:lpstr>
      <vt:lpstr>Question: When I perform pooling does the image dimension decrease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Wizardry of Data-driven Decision Making</dc:title>
  <cp:lastModifiedBy>Ashwina Rakish</cp:lastModifiedBy>
  <cp:revision>41</cp:revision>
  <dcterms:modified xsi:type="dcterms:W3CDTF">2024-04-04T11:30:39Z</dcterms:modified>
</cp:coreProperties>
</file>